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2" name="Shape 8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5" name="Shape 14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1" name="Shape 15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3" name="Shape 16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9" name="Shape 16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7" name="Shape 18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3" name="Shape 19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5" name="Shape 20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0" name="Shape 2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Shape 21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5" name="Shape 21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0" name="Shape 22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8" name="Shape 228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4" name="Shape 234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0" name="Shape 2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5" name="Shape 24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1" name="Shape 25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7" name="Shape 25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2" name="Shape 26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01" name="Shape 101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0" name="Shape 11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0" name="Shape 140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Title and Conten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3" name="Shape 13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" name="Shape 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x">
  <p:cSld name="Title and Vertical 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0" name="Shape 70"/>
          <p:cNvSpPr txBox="1"/>
          <p:nvPr>
            <p:ph idx="1" type="body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vertTitleAndTx">
  <p:cSld name="Vertical Title and 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6" name="Shape 76"/>
          <p:cNvSpPr txBox="1"/>
          <p:nvPr>
            <p:ph idx="1" type="body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19" name="Shape 19"/>
          <p:cNvSpPr txBox="1"/>
          <p:nvPr>
            <p:ph idx="1" type="subTitle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" name="Shape 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b="0" i="0" sz="2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Obj">
  <p:cSld name="Two Conte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TxTwoObj">
  <p:cSld name="Comparis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Tx">
  <p:cSld name="Content with Caption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56" name="Shape 56"/>
          <p:cNvSpPr txBox="1"/>
          <p:nvPr>
            <p:ph idx="1" type="body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254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508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016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016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016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016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016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016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2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picTx">
  <p:cSld name="Picture with Ca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/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63" name="Shape 63"/>
          <p:cNvSpPr/>
          <p:nvPr>
            <p:ph idx="2" type="pic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" type="body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buNone/>
              <a:defRPr sz="1800"/>
            </a:lvl2pPr>
            <a:lvl3pPr indent="0" lvl="2">
              <a:spcBef>
                <a:spcPts val="0"/>
              </a:spcBef>
              <a:buNone/>
              <a:defRPr sz="1800"/>
            </a:lvl3pPr>
            <a:lvl4pPr indent="0" lvl="3">
              <a:spcBef>
                <a:spcPts val="0"/>
              </a:spcBef>
              <a:buNone/>
              <a:defRPr sz="1800"/>
            </a:lvl4pPr>
            <a:lvl5pPr indent="0" lvl="4">
              <a:spcBef>
                <a:spcPts val="0"/>
              </a:spcBef>
              <a:buNone/>
              <a:defRPr sz="1800"/>
            </a:lvl5pPr>
            <a:lvl6pPr indent="0" lvl="5">
              <a:spcBef>
                <a:spcPts val="0"/>
              </a:spcBef>
              <a:buNone/>
              <a:defRPr sz="1800"/>
            </a:lvl6pPr>
            <a:lvl7pPr indent="0" lvl="6">
              <a:spcBef>
                <a:spcPts val="0"/>
              </a:spcBef>
              <a:buNone/>
              <a:defRPr sz="1800"/>
            </a:lvl7pPr>
            <a:lvl8pPr indent="0" lvl="7">
              <a:spcBef>
                <a:spcPts val="0"/>
              </a:spcBef>
              <a:buNone/>
              <a:defRPr sz="1800"/>
            </a:lvl8pPr>
            <a:lvl9pPr indent="0" lvl="8">
              <a:spcBef>
                <a:spcPts val="0"/>
              </a:spcBef>
              <a:buNone/>
              <a:defRPr sz="1800"/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50800" lvl="0" marL="228600" marR="0" rtl="0" algn="l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76200" lvl="1" marL="685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101600" lvl="2" marL="1143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114300" lvl="3" marL="1600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114300" lvl="4" marL="20574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114300" lvl="5" marL="25146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114300" lvl="6" marL="29718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114300" lvl="7" marL="34290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114300" lvl="8" marL="3886200" marR="0" rtl="0" algn="l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0" type="dt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Shape 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Shape 10"/>
          <p:cNvSpPr txBox="1"/>
          <p:nvPr>
            <p:ph idx="12" type="sldNum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b="0" i="0" lang="en-US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jpg"/><Relationship Id="rId4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jpg"/><Relationship Id="rId4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jpg"/><Relationship Id="rId4" Type="http://schemas.openxmlformats.org/officeDocument/2006/relationships/image" Target="../media/image20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Relationship Id="rId4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6.jpg"/><Relationship Id="rId4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jpg"/><Relationship Id="rId4" Type="http://schemas.openxmlformats.org/officeDocument/2006/relationships/image" Target="../media/image28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1.jpg"/><Relationship Id="rId4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jpg"/><Relationship Id="rId4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2.jpg"/><Relationship Id="rId4" Type="http://schemas.openxmlformats.org/officeDocument/2006/relationships/image" Target="../media/image3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en.wikipedia.org/wiki/Computer_vision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4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6.jpg"/><Relationship Id="rId4" Type="http://schemas.openxmlformats.org/officeDocument/2006/relationships/image" Target="../media/image43.jpg"/><Relationship Id="rId5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6.png"/><Relationship Id="rId5" Type="http://schemas.openxmlformats.org/officeDocument/2006/relationships/image" Target="../media/image3.png"/><Relationship Id="rId6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jpg"/><Relationship Id="rId4" Type="http://schemas.openxmlformats.org/officeDocument/2006/relationships/image" Target="../media/image1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jpg"/><Relationship Id="rId4" Type="http://schemas.openxmlformats.org/officeDocument/2006/relationships/image" Target="../media/image10.jpg"/><Relationship Id="rId5" Type="http://schemas.openxmlformats.org/officeDocument/2006/relationships/image" Target="../media/image1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Computer Vision Techniques for Feature Detection in Astronaut Photography</a:t>
            </a:r>
          </a:p>
        </p:txBody>
      </p:sp>
      <p:pic>
        <p:nvPicPr>
          <p:cNvPr id="85" name="Shape 8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9459" y="1890018"/>
            <a:ext cx="6537619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Shape 1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95" y="1591103"/>
            <a:ext cx="5714999" cy="380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1773" y="1591103"/>
            <a:ext cx="5714999" cy="380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8417" y="1398309"/>
            <a:ext cx="5714999" cy="374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1651" y="1398311"/>
            <a:ext cx="5714999" cy="374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782" y="1688836"/>
            <a:ext cx="5714999" cy="374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42382" y="1688838"/>
            <a:ext cx="5714999" cy="374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hape 1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6394" y="1571224"/>
            <a:ext cx="5714999" cy="380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1651" y="1571223"/>
            <a:ext cx="5714999" cy="380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7931" y="1485433"/>
            <a:ext cx="5714999" cy="380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1896" y="1492578"/>
            <a:ext cx="5714999" cy="3793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hape 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8612" y="1261857"/>
            <a:ext cx="5714999" cy="390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75926" y="1261857"/>
            <a:ext cx="5714999" cy="3907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538" y="1310100"/>
            <a:ext cx="5714999" cy="380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61651" y="1310100"/>
            <a:ext cx="5714999" cy="380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Shape 1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8172" y="1355912"/>
            <a:ext cx="5714999" cy="3907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62260" y="1355912"/>
            <a:ext cx="5714999" cy="39076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295" y="1306529"/>
            <a:ext cx="5714999" cy="380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Shape 1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1896" y="1313673"/>
            <a:ext cx="5714999" cy="3793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Shape 2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6154" y="1232453"/>
            <a:ext cx="5714999" cy="380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1889" y="1232453"/>
            <a:ext cx="5714999" cy="3800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ctrTitle"/>
          </p:nvPr>
        </p:nvSpPr>
        <p:spPr>
          <a:xfrm>
            <a:off x="1524000" y="1122368"/>
            <a:ext cx="9144000" cy="1070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/>
              <a:t>What is Computer Vision?</a:t>
            </a:r>
          </a:p>
        </p:txBody>
      </p:sp>
      <p:sp>
        <p:nvSpPr>
          <p:cNvPr id="91" name="Shape 91"/>
          <p:cNvSpPr txBox="1"/>
          <p:nvPr>
            <p:ph idx="1" type="subTitle"/>
          </p:nvPr>
        </p:nvSpPr>
        <p:spPr>
          <a:xfrm>
            <a:off x="1524000" y="2601137"/>
            <a:ext cx="9144000" cy="16556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152400" marR="152400" rtl="0" algn="l">
              <a:lnSpc>
                <a:spcPct val="115000"/>
              </a:lnSpc>
              <a:spcBef>
                <a:spcPts val="0"/>
              </a:spcBef>
              <a:buNone/>
            </a:pPr>
            <a:r>
              <a:rPr b="1" lang="en-US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Computer vision</a:t>
            </a:r>
            <a:r>
              <a:rPr lang="en-US" sz="1400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tasks include methods for acquiring, processing, analyzing and understanding digital images, and extraction of high-dimensional data from the real world in order to produce numerical or symbolic information, e.g., in the forms of decisions.</a:t>
            </a:r>
          </a:p>
          <a:p>
            <a:pPr indent="-69850" lvl="0" marL="152400" marR="152400" rtl="0" algn="l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t/>
            </a:r>
            <a:endParaRPr sz="140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69850" lvl="0" marL="152400" marR="152400" rtl="0" algn="l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sz="1400" u="sng">
                <a:solidFill>
                  <a:srgbClr val="66009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Computer vision - Wikipedia</a:t>
            </a:r>
          </a:p>
          <a:p>
            <a:pPr indent="-69850" lvl="0" marL="152400" marR="152400" rtl="0" algn="l">
              <a:lnSpc>
                <a:spcPct val="10909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sz="1400">
                <a:solidFill>
                  <a:srgbClr val="0066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https://en.wikipedia.org/wiki/Computer_vision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Shape 2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44385" y="1271576"/>
            <a:ext cx="8303227" cy="4449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hape 2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52625" y="694874"/>
            <a:ext cx="8286749" cy="5502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Shape 2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43063" y="615354"/>
            <a:ext cx="8905875" cy="591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37353" y="717475"/>
            <a:ext cx="441579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Shape 2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69941" y="3425646"/>
            <a:ext cx="2657474" cy="2990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Shape 2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98548" y="2932707"/>
            <a:ext cx="5293399" cy="3690977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Shape 225"/>
          <p:cNvSpPr txBox="1"/>
          <p:nvPr/>
        </p:nvSpPr>
        <p:spPr>
          <a:xfrm>
            <a:off x="1034184" y="804183"/>
            <a:ext cx="3328986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3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Methods for Finding the Earthlimb</a:t>
            </a:r>
          </a:p>
        </p:txBody>
      </p:sp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Shape 2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22634" y="1363867"/>
            <a:ext cx="7477124" cy="496481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Shape 231"/>
          <p:cNvSpPr txBox="1"/>
          <p:nvPr/>
        </p:nvSpPr>
        <p:spPr>
          <a:xfrm>
            <a:off x="3538330" y="596347"/>
            <a:ext cx="5585791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4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openCV Fit Ellipse Bug</a:t>
            </a:r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1408" y="163285"/>
            <a:ext cx="10058399" cy="669471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4344157" y="2171240"/>
            <a:ext cx="268770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Detection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1184855" y="1120462"/>
            <a:ext cx="8242640" cy="17543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Local Binary Pattern and histograms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Train a Support Vector Machine with Local Binary Pattern histograms as Feature Space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Sliding Window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Shape 247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b="0" i="0" lang="en-US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Detection Algorithm</a:t>
            </a:r>
          </a:p>
        </p:txBody>
      </p:sp>
      <p:pic>
        <p:nvPicPr>
          <p:cNvPr id="248" name="Shape 248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97202" y="1803703"/>
            <a:ext cx="6372300" cy="435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 txBox="1"/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t/>
            </a:r>
            <a:endParaRPr b="0" i="0" sz="4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4" name="Shape 254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49575" y="1825625"/>
            <a:ext cx="6291262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2253801" y="1661374"/>
            <a:ext cx="692883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Automatically generate cloud and non- cloud training samples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3250" y="1821275"/>
            <a:ext cx="7888300" cy="3851325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278400" y="127550"/>
            <a:ext cx="10626000" cy="15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Detecting Aurora :   Check the sun elevation (only looking at nightime images), reduce noise with a Gaussian filter, and c</a:t>
            </a:r>
            <a:r>
              <a:rPr lang="en-US" sz="2400"/>
              <a:t>onvert the RGB Color Space to HSV Color Space.  </a:t>
            </a:r>
            <a:r>
              <a:rPr lang="en-US" sz="2400">
                <a:solidFill>
                  <a:schemeClr val="dk1"/>
                </a:solidFill>
              </a:rPr>
              <a:t>Algorithm was tuned</a:t>
            </a:r>
            <a:r>
              <a:rPr lang="en-US" sz="2400"/>
              <a:t> to select pixels in a specified Hue, Saturation, and Value range.   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707625" y="5997400"/>
            <a:ext cx="10138800" cy="75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colorLower = np.array([100, 30, 100], dtype="uint8")</a:t>
            </a:r>
            <a:b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colorUpper = np.array([155, 150, 255], dtype="uint8")</a:t>
            </a:r>
          </a:p>
          <a:p>
            <a:pPr indent="-69850" lvl="0" marL="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sz="120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mask</a:t>
            </a:r>
            <a:r>
              <a:rPr lang="en-US" sz="12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cv2.inRange(image, colorLower, colorUpper)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 txBox="1"/>
          <p:nvPr/>
        </p:nvSpPr>
        <p:spPr>
          <a:xfrm>
            <a:off x="3271233" y="2073499"/>
            <a:ext cx="5705341" cy="923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Thresholding</a:t>
            </a: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/>
        </p:nvSpPr>
        <p:spPr>
          <a:xfrm>
            <a:off x="2794715" y="2434107"/>
            <a:ext cx="638792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rIns="91425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Morphing (stars example)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879250" y="1357250"/>
            <a:ext cx="9210600" cy="32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Software used :   Python and python libraries :  OpenCV, Sklearn, Numpy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0550" y="614700"/>
            <a:ext cx="5551800" cy="31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32200" y="614700"/>
            <a:ext cx="5463900" cy="3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707625" y="69600"/>
            <a:ext cx="11080200" cy="5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Result of checking pixels for the bright green color of an aurora :</a:t>
            </a:r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80550" y="3955725"/>
            <a:ext cx="5551800" cy="29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032200" y="3955725"/>
            <a:ext cx="5551800" cy="29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900" y="498825"/>
            <a:ext cx="5841600" cy="30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7800" y="498825"/>
            <a:ext cx="5753700" cy="30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8750" y="3712225"/>
            <a:ext cx="5841600" cy="31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893200" y="0"/>
            <a:ext cx="107769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Algorithm is tuned to only detect aurora and not airglow or green city lights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17800" y="3712225"/>
            <a:ext cx="5753700" cy="30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47823" y="534625"/>
            <a:ext cx="4857750" cy="2947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8069" y="3489739"/>
            <a:ext cx="7619999" cy="30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1451925" y="535450"/>
            <a:ext cx="9627900" cy="52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Detecting Nighttime Lightning :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/>
              <a:t>The algorithm uses a combination of bilateral filtering, morphological opening, blob detection, and color masking.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-US" sz="2400"/>
              <a:t>Bilateral Filter : </a:t>
            </a:r>
            <a:r>
              <a:rPr lang="en-US" sz="1800"/>
              <a:t>R</a:t>
            </a:r>
            <a:r>
              <a:rPr lang="en-US" sz="1800">
                <a:solidFill>
                  <a:schemeClr val="dk1"/>
                </a:solidFill>
                <a:highlight>
                  <a:srgbClr val="FFFFFF"/>
                </a:highlight>
              </a:rPr>
              <a:t>educes unwanted noise while keeping edges fairly sharp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-US" sz="2400"/>
              <a:t>Morphological Opening 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-US" sz="2400"/>
              <a:t>Blob Detection 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-US" sz="2400"/>
              <a:t>Color Masking :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127952"/>
            <a:ext cx="6187163" cy="4117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864982" y="996416"/>
            <a:ext cx="6324600" cy="4205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67400" y="2652141"/>
            <a:ext cx="6324600" cy="420585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6260775" y="205950"/>
            <a:ext cx="2584500" cy="5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Original Image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700225" y="4324850"/>
            <a:ext cx="2090400" cy="59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Bilateral Filter 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3655425" y="5642900"/>
            <a:ext cx="2090400" cy="7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Morphological Opening</a:t>
            </a: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55077" y="842455"/>
            <a:ext cx="7884160" cy="54080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